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62"/>
  </p:notesMasterIdLst>
  <p:sldIdLst>
    <p:sldId id="343" r:id="rId2"/>
    <p:sldId id="297" r:id="rId3"/>
    <p:sldId id="344" r:id="rId4"/>
    <p:sldId id="345" r:id="rId5"/>
    <p:sldId id="264" r:id="rId6"/>
    <p:sldId id="380" r:id="rId7"/>
    <p:sldId id="410" r:id="rId8"/>
    <p:sldId id="381" r:id="rId9"/>
    <p:sldId id="411" r:id="rId10"/>
    <p:sldId id="384" r:id="rId11"/>
    <p:sldId id="386" r:id="rId12"/>
    <p:sldId id="383" r:id="rId13"/>
    <p:sldId id="390" r:id="rId14"/>
    <p:sldId id="387" r:id="rId15"/>
    <p:sldId id="389" r:id="rId16"/>
    <p:sldId id="391" r:id="rId17"/>
    <p:sldId id="394" r:id="rId18"/>
    <p:sldId id="392" r:id="rId19"/>
    <p:sldId id="395" r:id="rId20"/>
    <p:sldId id="393" r:id="rId21"/>
    <p:sldId id="333" r:id="rId22"/>
    <p:sldId id="382" r:id="rId23"/>
    <p:sldId id="397" r:id="rId24"/>
    <p:sldId id="404" r:id="rId25"/>
    <p:sldId id="398" r:id="rId26"/>
    <p:sldId id="405" r:id="rId27"/>
    <p:sldId id="402" r:id="rId28"/>
    <p:sldId id="396" r:id="rId29"/>
    <p:sldId id="399" r:id="rId30"/>
    <p:sldId id="400" r:id="rId31"/>
    <p:sldId id="401" r:id="rId32"/>
    <p:sldId id="403" r:id="rId33"/>
    <p:sldId id="388" r:id="rId34"/>
    <p:sldId id="346" r:id="rId35"/>
    <p:sldId id="406" r:id="rId36"/>
    <p:sldId id="385" r:id="rId37"/>
    <p:sldId id="371" r:id="rId38"/>
    <p:sldId id="358" r:id="rId39"/>
    <p:sldId id="359" r:id="rId40"/>
    <p:sldId id="347" r:id="rId41"/>
    <p:sldId id="369" r:id="rId42"/>
    <p:sldId id="375" r:id="rId43"/>
    <p:sldId id="362" r:id="rId44"/>
    <p:sldId id="379" r:id="rId45"/>
    <p:sldId id="378" r:id="rId46"/>
    <p:sldId id="376" r:id="rId47"/>
    <p:sldId id="370" r:id="rId48"/>
    <p:sldId id="412" r:id="rId49"/>
    <p:sldId id="308" r:id="rId50"/>
    <p:sldId id="313" r:id="rId51"/>
    <p:sldId id="339" r:id="rId52"/>
    <p:sldId id="341" r:id="rId53"/>
    <p:sldId id="374" r:id="rId54"/>
    <p:sldId id="373" r:id="rId55"/>
    <p:sldId id="363" r:id="rId56"/>
    <p:sldId id="413" r:id="rId57"/>
    <p:sldId id="353" r:id="rId58"/>
    <p:sldId id="414" r:id="rId59"/>
    <p:sldId id="366" r:id="rId60"/>
    <p:sldId id="407" r:id="rId6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B032"/>
    <a:srgbClr val="5A3B81"/>
    <a:srgbClr val="CC9900"/>
    <a:srgbClr val="FF9900"/>
    <a:srgbClr val="FFFF66"/>
    <a:srgbClr val="CC6600"/>
    <a:srgbClr val="FFFF00"/>
    <a:srgbClr val="CC006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30D19B-1845-4F4A-8B9E-4EB6FC0BD22F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90597-104E-4A88-ACB9-1764DDCEF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84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F995F0-7878-497F-9685-DAD35A0B32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121EE3-8BC3-4AAD-B903-0C76C929E4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340993-83F9-40EF-BA1A-2CB12091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38903F-B81D-47F2-9EDC-5F35EA065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5C27B6-1D0A-40CD-AAE0-42FBCBC0F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45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8B27EE-5ABE-4675-B1D6-69B837021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325BC6-04AB-414A-B669-B4B54A5C50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AC52BF-9FF1-4BA8-85FA-E7E17ABFF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0B8BE5-A421-495D-969F-EEC020513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5A123E-2C29-4052-B5A0-7450481F7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9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415A77D-84DC-44A6-B6BE-C14EB02EBF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E64D3C-B9C9-4AF1-BFBD-20D98665F6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72BBFE-2152-42FC-975B-24D52427C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287FEB-2DC8-46AD-BCDF-674982FBA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F258AE-258E-47D4-B45D-1927F9F9A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48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64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107990-ECC4-4D20-BC86-D824991A8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4E6EB7-8EED-409C-90B1-2D0D1706B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35E67C-0755-47E6-9BD7-FBC6DFC2D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76FF42-3E17-4497-8AC3-310A30518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9AD31F-FFCC-42B5-87D6-E924EAD97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9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4EC282-6980-40FC-B8C0-FD32A31D5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703650-A422-446D-88C9-B6FDF4552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A9108E-4F91-4DDE-85CA-AD240E2EB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862B89-10F4-4698-9B65-C8DA290DC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133079-66A1-45A1-B059-01D6A34E9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58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95E835-0086-4110-8AD5-8C7534922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557E0F-0D6D-42DB-81DD-1E7577E63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AD5AC8-2CBC-4929-86E6-B5B459071C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8ACDC1-656E-45F2-BA95-04491BD74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C9B75B-06E3-476C-9D36-730E3D930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E7A85F-9EEC-4859-B8FC-2541B80C6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800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20DE89-8A28-45A8-A4A3-52A1F5562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7AD9D6-B33C-481D-9972-03273FC9F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6F86FD8-69A7-4DD5-A7E0-C8BCA8FDE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298BF9-26ED-410F-8AF4-5201BF300A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9D699C6-55D8-448C-8890-0C65A394E0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60882F1-205E-430C-977B-93B947FD8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2FDDDC7-26E5-4F66-85C5-AC11A5C6B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C132221-D19C-40C5-A890-1CFC2C26C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00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8DC7B-E8C6-46A4-87D3-CB77B3CC7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A369C05-401A-4EE0-8B72-3569D4BF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9B1C75-F8BB-4213-B480-3786FA0F9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3F98B4D-CFE5-4E16-A000-FCBEFD34F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834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E5C38DD-BC3B-4F47-89E6-241C4A4F2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A12D2ED-CE56-417F-9110-72C1B7312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345732-4A41-4BDB-82EE-0817C1E6A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093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C72A4C-14F7-40FC-BB4C-4B3552D03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4FEF2C-2417-4AD3-84D5-1257C1B83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5262FE-7240-4278-BD6C-2DE85A1FB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1B6416-675F-4CFC-8364-DFB1FCE01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BBF9F4-FB65-4DAB-BB3A-384F5DB63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266139-B155-4E5C-97F2-98070FBE2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173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E0F72-BDEB-4775-9ED6-3E09821CE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F54D13-9E3B-451F-AA8B-F998CA764E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4361E3-E119-4237-8D4A-E567CA3D6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858CD4-BC83-40DB-B45A-EB1A410E7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12E1C5-DC1C-4C03-A5C4-F23DAD32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8DF528-7756-4327-B84E-A6FED8D2E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374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633DE-45E7-49FD-968C-4DAAF49EB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BEE409-1979-497B-A8A0-1A19F7AFC3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80CC3E-A792-44D3-8B4A-8CDB43F9E6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9BE91-5E96-465C-9B18-EA82BB6D72B9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336432-7F00-42F2-AE01-B609042A82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BF91EE-9037-4ACF-B109-161F9B0A3E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F8196-DA36-4EBD-B657-00A1F8B28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71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4.jpg"/><Relationship Id="rId3" Type="http://schemas.openxmlformats.org/officeDocument/2006/relationships/image" Target="../media/image5.jpg"/><Relationship Id="rId7" Type="http://schemas.openxmlformats.org/officeDocument/2006/relationships/image" Target="../media/image9.jpeg"/><Relationship Id="rId12" Type="http://schemas.openxmlformats.org/officeDocument/2006/relationships/image" Target="../media/image13.jpg"/><Relationship Id="rId2" Type="http://schemas.openxmlformats.org/officeDocument/2006/relationships/image" Target="../media/image4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11" Type="http://schemas.microsoft.com/office/2007/relationships/hdphoto" Target="../media/hdphoto1.wdp"/><Relationship Id="rId5" Type="http://schemas.openxmlformats.org/officeDocument/2006/relationships/image" Target="../media/image7.jpg"/><Relationship Id="rId15" Type="http://schemas.openxmlformats.org/officeDocument/2006/relationships/image" Target="../media/image16.jpeg"/><Relationship Id="rId10" Type="http://schemas.openxmlformats.org/officeDocument/2006/relationships/image" Target="../media/image12.png"/><Relationship Id="rId4" Type="http://schemas.openxmlformats.org/officeDocument/2006/relationships/image" Target="../media/image6.jpg"/><Relationship Id="rId9" Type="http://schemas.openxmlformats.org/officeDocument/2006/relationships/image" Target="../media/image11.jpg"/><Relationship Id="rId14" Type="http://schemas.openxmlformats.org/officeDocument/2006/relationships/image" Target="../media/image15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6616049" y="1110329"/>
            <a:ext cx="5200811" cy="4637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КАК </a:t>
            </a:r>
            <a:r>
              <a:rPr lang="ru-RU" sz="4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ЯРКО</a:t>
            </a:r>
          </a:p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ЗАЯВИТЬ</a:t>
            </a:r>
          </a:p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 СЕБЕ?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6280E3-D928-412E-965E-5761D8187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40" y="898970"/>
            <a:ext cx="5060060" cy="50600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9696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601D22-9E29-4DE2-921F-4D1A39E54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67" y="1449495"/>
            <a:ext cx="7588261" cy="5054348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B1F2ABFB-58E4-4739-A961-89DC01FE5FB8}"/>
              </a:ext>
            </a:extLst>
          </p:cNvPr>
          <p:cNvSpPr txBox="1">
            <a:spLocks/>
          </p:cNvSpPr>
          <p:nvPr/>
        </p:nvSpPr>
        <p:spPr bwMode="gray">
          <a:xfrm>
            <a:off x="700979" y="0"/>
            <a:ext cx="10790035" cy="1322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Почему нам так </a:t>
            </a:r>
            <a:r>
              <a:rPr lang="ru-RU" b="1" i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важно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заявлять о себе миру?</a:t>
            </a:r>
          </a:p>
        </p:txBody>
      </p:sp>
    </p:spTree>
    <p:extLst>
      <p:ext uri="{BB962C8B-B14F-4D97-AF65-F5344CB8AC3E}">
        <p14:creationId xmlns:p14="http://schemas.microsoft.com/office/powerpoint/2010/main" val="1805841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72" y="5141743"/>
            <a:ext cx="10775853" cy="1603716"/>
          </a:xfrm>
        </p:spPr>
        <p:txBody>
          <a:bodyPr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Самовыражение позволяет нам испытывать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удовлетворение и счастье! </a:t>
            </a:r>
            <a:endParaRPr lang="ru-RU" sz="44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5EFEE19-337E-48C5-88AD-D09F567AC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346" y="288388"/>
            <a:ext cx="6697307" cy="4979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08637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614" y="740422"/>
            <a:ext cx="5880294" cy="41288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~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стандартное воспитание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~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нормы жизни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~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правила поведения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5F36D7B-4045-4016-B15F-9B22C8266CE3}"/>
              </a:ext>
            </a:extLst>
          </p:cNvPr>
          <p:cNvSpPr txBox="1">
            <a:spLocks/>
          </p:cNvSpPr>
          <p:nvPr/>
        </p:nvSpPr>
        <p:spPr bwMode="gray">
          <a:xfrm>
            <a:off x="1456006" y="5078437"/>
            <a:ext cx="9279988" cy="1617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ДЕЛАЮТ НАС ОДИНАКОВЫМИ!</a:t>
            </a: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A30BC00-E8BB-4FEC-8FCD-F9A9722CDB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1"/>
          <a:stretch/>
        </p:blipFill>
        <p:spPr bwMode="auto">
          <a:xfrm>
            <a:off x="6654689" y="499623"/>
            <a:ext cx="5063697" cy="4547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44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872083" y="1912702"/>
            <a:ext cx="10447834" cy="3032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ВАЖНО УЧИТЫВАТЬ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ПРИЧИНЫ,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КОТОРЫЕ ЗАЧАСТУЮ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МЕШАЮТ НАМ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ЗАЯВЛЯТЬ О СЕБЕ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499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576548" y="460045"/>
            <a:ext cx="11038904" cy="1621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ПРИЧИНА №1: 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СТРАХ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576548" y="2391508"/>
            <a:ext cx="5271666" cy="348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Это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базовое чувство,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которое </a:t>
            </a:r>
            <a:r>
              <a:rPr lang="ru-RU" sz="3200" b="1" i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ЗАЩИЩАЕТ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нас от опасности.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BE272F-E713-4ADB-86EE-990A1B85F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917" y="2558546"/>
            <a:ext cx="5707535" cy="37367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5364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702A8BE-41EC-4083-AD9C-CC09F45D49C8}"/>
              </a:ext>
            </a:extLst>
          </p:cNvPr>
          <p:cNvSpPr txBox="1">
            <a:spLocks/>
          </p:cNvSpPr>
          <p:nvPr/>
        </p:nvSpPr>
        <p:spPr>
          <a:xfrm>
            <a:off x="7954035" y="785625"/>
            <a:ext cx="3895102" cy="52867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Но слишком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сильная защита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лишает возможности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реализоваться и достигать целей.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847BC2-7494-44EF-A74B-54A4068FB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63" y="1001512"/>
            <a:ext cx="7173423" cy="48549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4244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576548" y="363666"/>
            <a:ext cx="11038904" cy="1621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ПРИЧИНА №2: 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КУЛЬТУРА ВОСПИТАНИЯ и ИСТОРИЧЕСКИЙ КОНТЕКСТ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576548" y="2391507"/>
            <a:ext cx="5697643" cy="348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Не принято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себя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хвалить и много о себе рассказывать.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ЗАБОТА 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 БЕЗОПАСНОСТИ!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B8D944-1B35-4455-99C4-AD9B392C7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183" y="2391507"/>
            <a:ext cx="4151435" cy="3830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3604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702A8BE-41EC-4083-AD9C-CC09F45D49C8}"/>
              </a:ext>
            </a:extLst>
          </p:cNvPr>
          <p:cNvSpPr txBox="1">
            <a:spLocks/>
          </p:cNvSpPr>
          <p:nvPr/>
        </p:nvSpPr>
        <p:spPr>
          <a:xfrm>
            <a:off x="947224" y="2107312"/>
            <a:ext cx="10297551" cy="2643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Времена изменились!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Сейчас наша жизнь НАПРЯМУЮ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зависит от того, как мы проявляемся.</a:t>
            </a:r>
          </a:p>
        </p:txBody>
      </p:sp>
    </p:spTree>
    <p:extLst>
      <p:ext uri="{BB962C8B-B14F-4D97-AF65-F5344CB8AC3E}">
        <p14:creationId xmlns:p14="http://schemas.microsoft.com/office/powerpoint/2010/main" val="2560781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576548" y="460045"/>
            <a:ext cx="11038904" cy="1621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ПРИЧИНА №3: 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НЕУВЕРЕННОСТЬ В СЕБЕ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6470623" y="2386810"/>
            <a:ext cx="5271666" cy="348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Мы привыкли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себя ругать 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недооценивать!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380F2A-CE2D-4F0D-8BDE-2F7684743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48" y="2593128"/>
            <a:ext cx="5546008" cy="3688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17773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702A8BE-41EC-4083-AD9C-CC09F45D49C8}"/>
              </a:ext>
            </a:extLst>
          </p:cNvPr>
          <p:cNvSpPr txBox="1">
            <a:spLocks/>
          </p:cNvSpPr>
          <p:nvPr/>
        </p:nvSpPr>
        <p:spPr>
          <a:xfrm>
            <a:off x="393895" y="488852"/>
            <a:ext cx="4994031" cy="58802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Важно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взращивать самооценку,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учиться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благодарить себя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ценить свои успехи!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088E82-3229-4392-9054-613080773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142" y="1589111"/>
            <a:ext cx="6132963" cy="3679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207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824045" y="633949"/>
            <a:ext cx="10543910" cy="1090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4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ЕКАТЕРИНА ПЕТЕЕВА</a:t>
            </a:r>
            <a:endParaRPr lang="en-US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A73A8B9D-040E-4994-8DB7-C31FB409E435}"/>
              </a:ext>
            </a:extLst>
          </p:cNvPr>
          <p:cNvSpPr txBox="1">
            <a:spLocks/>
          </p:cNvSpPr>
          <p:nvPr/>
        </p:nvSpPr>
        <p:spPr>
          <a:xfrm>
            <a:off x="283990" y="2192231"/>
            <a:ext cx="6818133" cy="3781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20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телесно-голосовой терапевт,</a:t>
            </a:r>
            <a:b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ведущая, режиссёр, </a:t>
            </a: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4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преподаватель</a:t>
            </a: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актёрского мастерства и сценической речи</a:t>
            </a:r>
          </a:p>
          <a:p>
            <a:pPr algn="ctr" defTabSz="45720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ru-RU" sz="3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+mn-ea"/>
                <a:cs typeface="+mn-cs"/>
              </a:rPr>
              <a:t>Опыт работы </a:t>
            </a:r>
            <a:r>
              <a:rPr lang="ru-RU" sz="3400" b="1" i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+mn-ea"/>
                <a:cs typeface="+mn-cs"/>
              </a:rPr>
              <a:t>более 15 лет</a:t>
            </a:r>
            <a:endParaRPr lang="ru-RU" sz="3400" b="1" i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139C82-94A7-4FBB-9340-FF572D15FF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9" t="8367" r="6004" b="5322"/>
          <a:stretch/>
        </p:blipFill>
        <p:spPr>
          <a:xfrm>
            <a:off x="7102123" y="1941497"/>
            <a:ext cx="4399882" cy="4282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7196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576548" y="460044"/>
            <a:ext cx="11038904" cy="1959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ПРИЧИНА №4: </a:t>
            </a:r>
          </a:p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ОТСУТСТВИЕ ЗНАНИЙ И НАВЫКОВ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876772" y="2419644"/>
            <a:ext cx="10349246" cy="348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УЗНАВАТЬ!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ПРОБОВАТЬ!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ТРЕНИРОВАТЬСЯ!</a:t>
            </a:r>
          </a:p>
        </p:txBody>
      </p:sp>
    </p:spTree>
    <p:extLst>
      <p:ext uri="{BB962C8B-B14F-4D97-AF65-F5344CB8AC3E}">
        <p14:creationId xmlns:p14="http://schemas.microsoft.com/office/powerpoint/2010/main" val="2142288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53D7779-7469-4A0A-A08B-7D5AB4B861E9}"/>
              </a:ext>
            </a:extLst>
          </p:cNvPr>
          <p:cNvSpPr txBox="1">
            <a:spLocks/>
          </p:cNvSpPr>
          <p:nvPr/>
        </p:nvSpPr>
        <p:spPr>
          <a:xfrm>
            <a:off x="460717" y="5752535"/>
            <a:ext cx="11270566" cy="8225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#ПораЯркоЗаявитьОСебе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BB4BED-B4E8-42D6-BA72-179CAE0911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0" b="6249"/>
          <a:stretch/>
        </p:blipFill>
        <p:spPr>
          <a:xfrm>
            <a:off x="1258738" y="282868"/>
            <a:ext cx="9674524" cy="5198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7869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576548" y="437520"/>
            <a:ext cx="11038904" cy="578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Толковый словарь Ушакова:</a:t>
            </a:r>
          </a:p>
          <a:p>
            <a:pPr algn="ctr">
              <a:lnSpc>
                <a:spcPct val="130000"/>
              </a:lnSpc>
            </a:pPr>
            <a:endParaRPr lang="ru-RU" sz="32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algn="ctr">
              <a:lnSpc>
                <a:spcPct val="130000"/>
              </a:lnSpc>
            </a:pPr>
            <a:endParaRPr lang="ru-RU" sz="32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algn="ctr">
              <a:lnSpc>
                <a:spcPct val="130000"/>
              </a:lnSpc>
            </a:pP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– показать себя с </a:t>
            </a:r>
            <a:r>
              <a:rPr lang="ru-RU" sz="32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какой-нибудь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стороны.</a:t>
            </a:r>
          </a:p>
          <a:p>
            <a:pPr algn="ctr">
              <a:lnSpc>
                <a:spcPct val="130000"/>
              </a:lnSpc>
            </a:pPr>
            <a:endParaRPr lang="ru-RU" sz="32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32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Пример: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Она заявила себя хорошим оратором.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571E7B6-6342-458C-ADA7-DAD141908EB7}"/>
              </a:ext>
            </a:extLst>
          </p:cNvPr>
          <p:cNvSpPr txBox="1">
            <a:spLocks/>
          </p:cNvSpPr>
          <p:nvPr/>
        </p:nvSpPr>
        <p:spPr bwMode="gray">
          <a:xfrm>
            <a:off x="872083" y="2373921"/>
            <a:ext cx="10447834" cy="1448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ЗАЯВИТЬ О СЕБЕ</a:t>
            </a:r>
          </a:p>
        </p:txBody>
      </p:sp>
    </p:spTree>
    <p:extLst>
      <p:ext uri="{BB962C8B-B14F-4D97-AF65-F5344CB8AC3E}">
        <p14:creationId xmlns:p14="http://schemas.microsoft.com/office/powerpoint/2010/main" val="1948613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71" y="1502832"/>
            <a:ext cx="10775853" cy="492389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- это способ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быстро, ёмко, интересно </a:t>
            </a:r>
            <a:b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рассказать о себе и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вызвать симпатию,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запомниться аудитории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,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потенциальным клиентам или заказчикам.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ЧЁТКО. ПОНЯТНО. ЛАКОНИЧНО.</a:t>
            </a:r>
            <a:endParaRPr lang="ru-RU" sz="3200" dirty="0">
              <a:solidFill>
                <a:srgbClr val="CEB032"/>
              </a:solidFill>
              <a:latin typeface="Corbel" panose="020B0503020204020204" pitchFamily="34" charset="0"/>
            </a:endParaRPr>
          </a:p>
        </p:txBody>
      </p:sp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363413" y="431277"/>
            <a:ext cx="11465170" cy="13693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САМОПРЕЗЕНТАЦИЯ</a:t>
            </a:r>
            <a:endParaRPr lang="ru-RU" sz="36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494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72" y="1547446"/>
            <a:ext cx="10775853" cy="501995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1. Какая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ЦЕЛЬ?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2. Для какой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АУДИТОРИИ?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3.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 КАКОЙ СТОРОНЫ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я хочу себя представить?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+ примеры, кейсы, статистика, фото и др.</a:t>
            </a:r>
            <a:endParaRPr lang="ru-RU" sz="3200" i="1" dirty="0">
              <a:solidFill>
                <a:srgbClr val="CEB032"/>
              </a:solidFill>
              <a:latin typeface="Corbel" panose="020B0503020204020204" pitchFamily="34" charset="0"/>
            </a:endParaRPr>
          </a:p>
        </p:txBody>
      </p:sp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363413" y="431277"/>
            <a:ext cx="11465170" cy="13693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 ПОДГОТОВЬТЕ САМОПРЕЗЕНТАЦИЮ</a:t>
            </a:r>
            <a:endParaRPr lang="ru-RU" sz="36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492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0708" y="1491175"/>
            <a:ext cx="5533291" cy="461420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Чем ВАШЕ предложение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полезнее и ценнее?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Что потенциальные партнёры могут получить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только в контакте с вами?</a:t>
            </a:r>
            <a:endParaRPr lang="ru-RU" sz="3200" i="1" dirty="0">
              <a:solidFill>
                <a:srgbClr val="CEB032"/>
              </a:solidFill>
              <a:latin typeface="Corbel" panose="020B0503020204020204" pitchFamily="34" charset="0"/>
            </a:endParaRPr>
          </a:p>
        </p:txBody>
      </p:sp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363415" y="0"/>
            <a:ext cx="11465170" cy="13693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II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 ОПРЕДЕЛИТЕ СВОЮ УНИКАЛЬНОСТЬ</a:t>
            </a:r>
            <a:endParaRPr lang="ru-RU" sz="36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84FC44-80BD-48FE-A454-66AC3FE4D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1" y="2053315"/>
            <a:ext cx="5225074" cy="3698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3954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72" y="1547446"/>
            <a:ext cx="10775853" cy="501995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Глаголы совершенного вида: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«достиг», «показал результаты», </a:t>
            </a:r>
            <a:b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«увеличил»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другие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А также </a:t>
            </a:r>
            <a:r>
              <a:rPr lang="ru-RU" sz="36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расшифровывайте термины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!</a:t>
            </a:r>
            <a:endParaRPr lang="ru-RU" sz="3600" dirty="0">
              <a:solidFill>
                <a:srgbClr val="CEB032"/>
              </a:solidFill>
              <a:latin typeface="Corbel" panose="020B0503020204020204" pitchFamily="34" charset="0"/>
            </a:endParaRPr>
          </a:p>
        </p:txBody>
      </p:sp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363413" y="178059"/>
            <a:ext cx="11465170" cy="13693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III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 ИСПОЛЬЗУЙТЕ ГЛАГОЛЫ ДЕЙСТВИЯ</a:t>
            </a:r>
            <a:endParaRPr lang="ru-RU" sz="36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352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185" y="1266253"/>
            <a:ext cx="7540284" cy="51204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- Юмористический факт</a:t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- Забавная история из жизни</a:t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- Мемы</a:t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Лёгкий смех позволяет </a:t>
            </a:r>
            <a:r>
              <a:rPr lang="ru-RU" sz="3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расслабиться </a:t>
            </a: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лучше воспринимать информацию.</a:t>
            </a:r>
            <a:br>
              <a:rPr lang="ru-RU" sz="3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0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ВАЖНО, чтобы юмор был УМЕСТНЫМ!</a:t>
            </a:r>
          </a:p>
        </p:txBody>
      </p:sp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363413" y="178060"/>
            <a:ext cx="11465170" cy="1200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IV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 ВКЛЮЧАЙТЕ ЮМОР</a:t>
            </a:r>
            <a:endParaRPr lang="ru-RU" sz="36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B9B23F-B708-4F8D-80FB-711E138F01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62" b="96372" l="9932" r="89932">
                        <a14:foregroundMark x1="33878" y1="10431" x2="50068" y2="680"/>
                        <a14:foregroundMark x1="50068" y1="680" x2="60680" y2="4762"/>
                        <a14:foregroundMark x1="60680" y1="4762" x2="67619" y2="10884"/>
                        <a14:foregroundMark x1="32653" y1="90023" x2="49252" y2="97506"/>
                        <a14:foregroundMark x1="49252" y1="97506" x2="60136" y2="96372"/>
                        <a14:foregroundMark x1="67648" y1="90661" x2="67891" y2="90476"/>
                        <a14:foregroundMark x1="60136" y1="96372" x2="65775" y2="92085"/>
                        <a14:backgroundMark x1="65306" y1="93878" x2="67755" y2="90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74" r="18759"/>
          <a:stretch/>
        </p:blipFill>
        <p:spPr>
          <a:xfrm>
            <a:off x="7413674" y="1411312"/>
            <a:ext cx="4414909" cy="4035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8395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5444196" y="384252"/>
            <a:ext cx="6285913" cy="6053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V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 УЛЫБАЙТЕСЬ </a:t>
            </a:r>
            <a:b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 ПОДДЕРЖИВАЙТЕ 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ДОБРОЖЕЛАТЕЛЬНЫЙ 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КОНТАКТ ГЛАЗАМИ</a:t>
            </a:r>
            <a:endParaRPr lang="ru-RU" sz="36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9B94F8-F930-4D67-9610-E8CA6FA8D3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3"/>
          <a:stretch/>
        </p:blipFill>
        <p:spPr>
          <a:xfrm>
            <a:off x="644770" y="575669"/>
            <a:ext cx="4345421" cy="57066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8197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363415" y="136987"/>
            <a:ext cx="11465170" cy="1889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VI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ДЕРЖИТЕ 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УВЕРЕННОЕ </a:t>
            </a:r>
            <a:b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ПОЛОЖЕНИЕ ТЕЛА 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06D055F-6D16-4E11-9834-C6AF20237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318" y="2525149"/>
            <a:ext cx="5059682" cy="330369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Открытая поза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ладони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– признак </a:t>
            </a:r>
            <a:r>
              <a:rPr lang="ru-RU" sz="3200" b="1" i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искренности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веры в свои силы.</a:t>
            </a:r>
            <a:endParaRPr lang="ru-RU" sz="3200" dirty="0">
              <a:solidFill>
                <a:srgbClr val="CEB032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1AD388-B2D6-47B2-BD74-0E64FAB92B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2"/>
          <a:stretch/>
        </p:blipFill>
        <p:spPr>
          <a:xfrm>
            <a:off x="6781215" y="2176801"/>
            <a:ext cx="3755488" cy="4394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9409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824045" y="546618"/>
            <a:ext cx="10543910" cy="1090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КРАТКО ОБО МНЕ: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A73A8B9D-040E-4994-8DB7-C31FB409E435}"/>
              </a:ext>
            </a:extLst>
          </p:cNvPr>
          <p:cNvSpPr txBox="1">
            <a:spLocks/>
          </p:cNvSpPr>
          <p:nvPr/>
        </p:nvSpPr>
        <p:spPr>
          <a:xfrm>
            <a:off x="647463" y="1488601"/>
            <a:ext cx="10897074" cy="4673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44" indent="-285744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Создала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театр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с 0 до 50+ человек</a:t>
            </a:r>
          </a:p>
          <a:p>
            <a:pPr marL="285744" indent="-285744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Автор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онлайн-курса «ЛабОРАТОРиЯ «ПроЯвись!» </a:t>
            </a:r>
          </a:p>
          <a:p>
            <a:pPr marL="285744" indent="-285744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Дипломант конкурса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«Организатор года-2019»</a:t>
            </a:r>
          </a:p>
          <a:p>
            <a:pPr marL="285744" indent="-285744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Член жюри конкурсов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художественного чтения </a:t>
            </a:r>
          </a:p>
          <a:p>
            <a:pPr marL="285744" indent="-285744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Ведущая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телесно-голосовых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практик</a:t>
            </a:r>
          </a:p>
          <a:p>
            <a:pPr marL="285744" indent="-285744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 </a:t>
            </a:r>
            <a:r>
              <a:rPr lang="en-US" sz="3200" b="1" dirty="0">
                <a:solidFill>
                  <a:schemeClr val="bg1"/>
                </a:solidFill>
                <a:latin typeface="Corbel" panose="020B0503020204020204" pitchFamily="34" charset="0"/>
              </a:rPr>
              <a:t>5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00+ часов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практики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с клиентами за последний год</a:t>
            </a:r>
          </a:p>
        </p:txBody>
      </p:sp>
    </p:spTree>
    <p:extLst>
      <p:ext uri="{BB962C8B-B14F-4D97-AF65-F5344CB8AC3E}">
        <p14:creationId xmlns:p14="http://schemas.microsoft.com/office/powerpoint/2010/main" val="2089321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2F2AAD9-CFD1-4492-B8F1-6A12E5444C2A}"/>
              </a:ext>
            </a:extLst>
          </p:cNvPr>
          <p:cNvSpPr txBox="1">
            <a:spLocks/>
          </p:cNvSpPr>
          <p:nvPr/>
        </p:nvSpPr>
        <p:spPr>
          <a:xfrm>
            <a:off x="363415" y="24446"/>
            <a:ext cx="11465170" cy="1889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VII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РАЗВИВАЙТЕ </a:t>
            </a:r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НАВЫКИ ОРАТОРА</a:t>
            </a:r>
            <a:endParaRPr lang="ru-RU" sz="3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4F897632-0C6B-41A3-AAD9-1F86B5E8F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37" y="1674056"/>
            <a:ext cx="10874325" cy="4712676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«Язык — воплощение мысли.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Чем богаче мысль, тем богаче речь.</a:t>
            </a:r>
            <a:b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Любите ее, изучайте ее, развивайте ее!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Боритесь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 красоту языка,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 правильность языка,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 присутствие языка,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 богатство языка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».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Максим Рыльский</a:t>
            </a:r>
            <a:endParaRPr lang="ru-RU" sz="3200" b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541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24649-A60B-4EAE-8B33-A9D20A0B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5847"/>
            <a:ext cx="10515600" cy="1055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ЧАСТЫЕ ОШИБКИ – «ВНУТРЕННИЕ»: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E9CFC0B-F980-4988-8EF7-F8D89B8A2B9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4517" y="1126686"/>
            <a:ext cx="11422966" cy="53035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Отсутствие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подготовки 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Отсутствие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цели, структуры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Отклонение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 темы,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несоответствие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формату</a:t>
            </a:r>
            <a:endParaRPr lang="en-US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Игнорирование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потребностей аудитории</a:t>
            </a:r>
            <a:endParaRPr lang="en-US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Шаблонная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речь, фразы-клише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Много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отрицаний</a:t>
            </a:r>
            <a:endParaRPr lang="en-US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Приукрашивание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информации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Недостаток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аргументов, статистики</a:t>
            </a:r>
            <a:endParaRPr lang="en-US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298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24649-A60B-4EAE-8B33-A9D20A0B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6185"/>
            <a:ext cx="10515600" cy="1055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ЧАСТЫЕ ОШИБКИ – «ВНЕШНИЕ»: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E9CFC0B-F980-4988-8EF7-F8D89B8A2B9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4517" y="1301897"/>
            <a:ext cx="11422966" cy="53035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Отсутствие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контакта с аудиторией,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закрытость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Застенчивость,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монотоность</a:t>
            </a:r>
            <a:endParaRPr lang="en-US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Суета,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излишняя жестикуляция, много эмоций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Неумение справляться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 волнением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Отсутствие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владения телом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Неприятное или тихое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звучание голоса,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плохая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дикция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«Мусорные» звуки,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слова-паразиты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Неподготовленная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импровизация</a:t>
            </a:r>
          </a:p>
        </p:txBody>
      </p:sp>
    </p:spTree>
    <p:extLst>
      <p:ext uri="{BB962C8B-B14F-4D97-AF65-F5344CB8AC3E}">
        <p14:creationId xmlns:p14="http://schemas.microsoft.com/office/powerpoint/2010/main" val="1152278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24649-A60B-4EAE-8B33-A9D20A0B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668"/>
            <a:ext cx="10515600" cy="1055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ОШИБКИ – ЭТО НОРМАЛЬНО!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E9CFC0B-F980-4988-8EF7-F8D89B8A2B9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533380"/>
            <a:ext cx="10515600" cy="47561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Они будут всегда и у всех! 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Важно делать </a:t>
            </a: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ПРОБЫ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. </a:t>
            </a:r>
          </a:p>
          <a:p>
            <a:pPr marL="571500" lvl="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marL="571500" lvl="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Предусматривать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риски.</a:t>
            </a:r>
          </a:p>
          <a:p>
            <a:pPr marL="571500" lvl="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Готовить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варианты выхода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из сложных ситуаций. </a:t>
            </a:r>
          </a:p>
          <a:p>
            <a:pPr marL="571500" lvl="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Учиться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управлять собой,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тренировать навыки.</a:t>
            </a: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364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824045" y="265264"/>
            <a:ext cx="10543910" cy="1090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СТРУКТУРА САМОПРЕЗЕНТАЦИИ: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A73A8B9D-040E-4994-8DB7-C31FB409E435}"/>
              </a:ext>
            </a:extLst>
          </p:cNvPr>
          <p:cNvSpPr txBox="1">
            <a:spLocks/>
          </p:cNvSpPr>
          <p:nvPr/>
        </p:nvSpPr>
        <p:spPr>
          <a:xfrm>
            <a:off x="544580" y="1361992"/>
            <a:ext cx="11299787" cy="4527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ПРЕДСТАВЬТЕСЬ: как Вас зовут? Кто вы?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	+ короткая история-иллюстрация экспертности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2. ЧЕМ ВЫ ПОЛЕЗНЫ? За чем</a:t>
            </a:r>
            <a:r>
              <a:rPr lang="ru-RU" sz="3200" b="1" i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 вам можно обратиться?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	+ факты профессионализма и перспективы сотрудничества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sym typeface="Wingdings" panose="05000000000000000000" pitchFamily="2" charset="2"/>
              </a:rPr>
              <a:t>3. Экспертный или эмоциональный «КРЮЧОК». 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sym typeface="Wingdings" panose="05000000000000000000" pitchFamily="2" charset="2"/>
              </a:rPr>
              <a:t>Вывод, вопрос, предложение аудитории =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sym typeface="Wingdings" panose="05000000000000000000" pitchFamily="2" charset="2"/>
              </a:rPr>
              <a:t>&gt;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sym typeface="Wingdings" panose="05000000000000000000" pitchFamily="2" charset="2"/>
              </a:rPr>
              <a:t>РЕАКЦИЯ!</a:t>
            </a:r>
          </a:p>
        </p:txBody>
      </p:sp>
    </p:spTree>
    <p:extLst>
      <p:ext uri="{BB962C8B-B14F-4D97-AF65-F5344CB8AC3E}">
        <p14:creationId xmlns:p14="http://schemas.microsoft.com/office/powerpoint/2010/main" val="2569882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824045" y="265266"/>
            <a:ext cx="10543910" cy="832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КАК РАЗВИТЬ ТВОРЧЕСКОЕ МЫШЛЕНИЕ?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A73A8B9D-040E-4994-8DB7-C31FB409E435}"/>
              </a:ext>
            </a:extLst>
          </p:cNvPr>
          <p:cNvSpPr txBox="1">
            <a:spLocks/>
          </p:cNvSpPr>
          <p:nvPr/>
        </p:nvSpPr>
        <p:spPr>
          <a:xfrm>
            <a:off x="633048" y="970670"/>
            <a:ext cx="11366695" cy="5495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1. Напишите 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 самом лёгком решении,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какое вы когда-либо принимали. </a:t>
            </a:r>
          </a:p>
          <a:p>
            <a:pPr>
              <a:lnSpc>
                <a:spcPct val="1700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2. Напишите статью: 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«Если бы я мог что-то изменить, я бы изменил...»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 </a:t>
            </a:r>
          </a:p>
          <a:p>
            <a:pPr>
              <a:lnSpc>
                <a:spcPct val="1700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3. Письмо в прошлое. 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Напишите письмо себе 10-летнему. </a:t>
            </a:r>
          </a:p>
          <a:p>
            <a:pPr>
              <a:lnSpc>
                <a:spcPct val="1700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4. Напишите рассказ, начинающийся словами: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«Однажды у меня была возможность... но я ее упустил». </a:t>
            </a:r>
          </a:p>
          <a:p>
            <a:pPr>
              <a:lnSpc>
                <a:spcPct val="1700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5. Напишите 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 самом трудном решении,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которое вы когда-либо принимали. </a:t>
            </a:r>
          </a:p>
          <a:p>
            <a:pPr>
              <a:lnSpc>
                <a:spcPct val="1700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6. Составьте список всего, чего боитесь. Выберите 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один страх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напишите о нём. </a:t>
            </a:r>
          </a:p>
          <a:p>
            <a:pPr>
              <a:lnSpc>
                <a:spcPct val="1700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7. Перечислите 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10 вещей, за которые вы отдали бы последние 500 рублей за неделю до зарплаты.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77324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73" y="2149881"/>
            <a:ext cx="10775853" cy="255823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КАКИЕ У ВАС ОСТАЛИСЬ </a:t>
            </a:r>
            <a:r>
              <a:rPr lang="ru-RU" sz="4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ВОПРОСЫ?</a:t>
            </a:r>
            <a:endParaRPr lang="ru-RU" sz="48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805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F54D8FB-19A4-469C-BFC5-13AD9C9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363" y="451841"/>
            <a:ext cx="11071273" cy="80410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ГОЛОС – ЭТО ЭНЕРГИЯ и ЭМОЦИИ</a:t>
            </a:r>
            <a:endParaRPr lang="en-US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F13E9B8-0B7D-48DC-8840-443148686CCC}"/>
              </a:ext>
            </a:extLst>
          </p:cNvPr>
          <p:cNvSpPr txBox="1">
            <a:spLocks/>
          </p:cNvSpPr>
          <p:nvPr/>
        </p:nvSpPr>
        <p:spPr>
          <a:xfrm>
            <a:off x="6190428" y="1590191"/>
            <a:ext cx="5646022" cy="46845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Когда вы в контакте с собой,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и при этом умеете </a:t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ТЕХНИЧЕСКИ помочь </a:t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3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голосу звучать</a:t>
            </a: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 –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то у слушателей </a:t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3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НЕ будет шанса </a:t>
            </a:r>
            <a:br>
              <a:rPr lang="ru-RU" sz="3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3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НЕ услышать вас!</a:t>
            </a:r>
            <a:endParaRPr lang="en-US" sz="30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2DB10F-DF9D-454A-9ABE-35EAE8903E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" r="10172"/>
          <a:stretch/>
        </p:blipFill>
        <p:spPr>
          <a:xfrm>
            <a:off x="454024" y="1707806"/>
            <a:ext cx="5834878" cy="456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65089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447822" y="335603"/>
            <a:ext cx="11296356" cy="1422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ТРУДНО ВОСПРИНИМАТЬ ГОЛОС: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6A8EC8A-6899-4A86-B17E-073DD2AD2B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78463" y="1978531"/>
            <a:ext cx="6365715" cy="433786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-  ТИХИЙ</a:t>
            </a:r>
          </a:p>
          <a:p>
            <a:pPr marL="0" indent="0" algn="ctr">
              <a:lnSpc>
                <a:spcPct val="140000"/>
              </a:lnSpc>
              <a:buNone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-  ЧРЕЗМЕРНО ХРИПЛЫЙ</a:t>
            </a:r>
          </a:p>
          <a:p>
            <a:pPr marL="0" indent="0" algn="ctr">
              <a:lnSpc>
                <a:spcPct val="140000"/>
              </a:lnSpc>
              <a:buNone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-  СДАВЛЕННЫЙ, СКРИПУЧИЙ</a:t>
            </a:r>
          </a:p>
          <a:p>
            <a:pPr marL="0" indent="0" algn="ctr">
              <a:lnSpc>
                <a:spcPct val="140000"/>
              </a:lnSpc>
              <a:buNone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-  НАПРЯЖЁННЫЙ</a:t>
            </a:r>
          </a:p>
          <a:p>
            <a:pPr marL="0" indent="0" algn="ctr">
              <a:lnSpc>
                <a:spcPct val="140000"/>
              </a:lnSpc>
              <a:buNone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-  ЗАВЫШЕННЫЙ, ПИСКЛЯВЫЙ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9F0F2B1-A220-4161-8B6E-2553946AFB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0"/>
          <a:stretch/>
        </p:blipFill>
        <p:spPr>
          <a:xfrm>
            <a:off x="726245" y="1885070"/>
            <a:ext cx="4338987" cy="4524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27594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447822" y="202561"/>
            <a:ext cx="11296356" cy="1310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ЛЕГКО ВОСПРИНИМАТЬ ГОЛОС: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6A8EC8A-6899-4A86-B17E-073DD2AD2B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7822" y="1512879"/>
            <a:ext cx="5770098" cy="5036232"/>
          </a:xfrm>
        </p:spPr>
        <p:txBody>
          <a:bodyPr>
            <a:normAutofit/>
          </a:bodyPr>
          <a:lstStyle/>
          <a:p>
            <a:pPr algn="ctr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 ЗВУЧНЫЙ</a:t>
            </a:r>
          </a:p>
          <a:p>
            <a:pPr algn="ctr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 БОГАТЫЙ, НАСЫЩЕННЫЙ</a:t>
            </a:r>
          </a:p>
          <a:p>
            <a:pPr algn="ctr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 СВОБОДНЫЙ</a:t>
            </a:r>
          </a:p>
          <a:p>
            <a:pPr algn="ctr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 ЯРКИЙ</a:t>
            </a:r>
          </a:p>
          <a:p>
            <a:pPr algn="ctr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 КОГДА ЕСТЬ И НИЗКИЕ,</a:t>
            </a:r>
            <a:b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Corbel" panose="020B0503020204020204" pitchFamily="34" charset="0"/>
              </a:rPr>
              <a:t>И ВЫСОКИЕ ЧАСТОТЫ</a:t>
            </a:r>
            <a:endParaRPr lang="ru-RU" sz="3200" dirty="0">
              <a:latin typeface="Corbel" panose="020B0503020204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083635-7961-4628-9B37-D1B78704B7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4" t="10692" r="18603"/>
          <a:stretch/>
        </p:blipFill>
        <p:spPr>
          <a:xfrm>
            <a:off x="6544938" y="1512879"/>
            <a:ext cx="5032773" cy="4827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1088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03EBF5-8014-4D8D-B1C8-49B2D2904E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0" t="1254" r="1235" b="5162"/>
          <a:stretch/>
        </p:blipFill>
        <p:spPr>
          <a:xfrm>
            <a:off x="9271956" y="257125"/>
            <a:ext cx="2624968" cy="3070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B320881-1841-4DFA-AE5B-91BA513DDC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71" b="33145"/>
          <a:stretch/>
        </p:blipFill>
        <p:spPr>
          <a:xfrm>
            <a:off x="6953772" y="2399901"/>
            <a:ext cx="3157587" cy="20704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ED84C68-0197-44E5-BA9F-1C369AE7845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7" y="1860372"/>
            <a:ext cx="2359695" cy="2378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3373F9-BBE6-4669-B3A1-6A22F1797A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5" t="7069" r="283" b="4610"/>
          <a:stretch/>
        </p:blipFill>
        <p:spPr>
          <a:xfrm>
            <a:off x="489361" y="358725"/>
            <a:ext cx="2678340" cy="2806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DB4900B-C3E8-430E-A82B-63F01D41AE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4" t="15662" r="19066" b="8116"/>
          <a:stretch/>
        </p:blipFill>
        <p:spPr>
          <a:xfrm>
            <a:off x="3616955" y="1914298"/>
            <a:ext cx="2175737" cy="2085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A3A56CE-BCEB-4283-B4A7-EE11B554803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205" y="194896"/>
            <a:ext cx="2009404" cy="19937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764B880-7D8E-4E76-B6DD-07BC441AAE5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4" t="15662" r="7403" b="10900"/>
          <a:stretch/>
        </p:blipFill>
        <p:spPr>
          <a:xfrm>
            <a:off x="4965348" y="327632"/>
            <a:ext cx="2510421" cy="15866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058F44B-E591-49C2-B923-DA26CD7A82D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5"/>
          <a:stretch/>
        </p:blipFill>
        <p:spPr>
          <a:xfrm>
            <a:off x="7414033" y="194896"/>
            <a:ext cx="2237066" cy="22050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D22B96-4848-45BE-BA2A-45360A26DD9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76"/>
          <a:stretch/>
        </p:blipFill>
        <p:spPr>
          <a:xfrm>
            <a:off x="9760365" y="3090298"/>
            <a:ext cx="2295930" cy="23760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681107-CDE9-4EFE-A24B-79DCED28508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" t="14607" r="2267" b="16822"/>
          <a:stretch/>
        </p:blipFill>
        <p:spPr>
          <a:xfrm>
            <a:off x="3085772" y="3862116"/>
            <a:ext cx="6014106" cy="2719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68C179-04F4-4E0F-BDD1-887DDD51A82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3" t="26370" r="14817" b="11796"/>
          <a:stretch/>
        </p:blipFill>
        <p:spPr>
          <a:xfrm>
            <a:off x="1850493" y="2118313"/>
            <a:ext cx="1897116" cy="20938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D13254F-CF25-45E0-96C5-D94A5269F1B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17" b="17211"/>
          <a:stretch/>
        </p:blipFill>
        <p:spPr>
          <a:xfrm>
            <a:off x="287112" y="4140383"/>
            <a:ext cx="2847668" cy="23526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4D066B8-C53D-4113-810F-9422D74F6FA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7" y="2637749"/>
            <a:ext cx="1902557" cy="18995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5BC4E21-4EA1-470F-820D-CDD6007154F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8" r="8979" b="26204"/>
          <a:stretch/>
        </p:blipFill>
        <p:spPr>
          <a:xfrm>
            <a:off x="9106229" y="4470366"/>
            <a:ext cx="2950066" cy="2161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1442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F54D8FB-19A4-469C-BFC5-13AD9C9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0" y="656543"/>
            <a:ext cx="10747717" cy="263529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НЕ ТАК ВАЖНО 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ЧТО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 ВЫ ГОВОРИТЕ,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ВАЖНЕЕ – 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КАК!</a:t>
            </a:r>
            <a:endParaRPr lang="en-US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A107533-A9B5-45AD-88B6-4E7F3E53AAA7}"/>
              </a:ext>
            </a:extLst>
          </p:cNvPr>
          <p:cNvSpPr txBox="1">
            <a:spLocks/>
          </p:cNvSpPr>
          <p:nvPr/>
        </p:nvSpPr>
        <p:spPr>
          <a:xfrm>
            <a:off x="722141" y="3899098"/>
            <a:ext cx="10747717" cy="18264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В первую очередь люди реагируют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на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ТОН и ЭНЕРГИЮ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голоса.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8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F54D8FB-19A4-469C-BFC5-13AD9C9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904" y="476059"/>
            <a:ext cx="10846190" cy="1015117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НЕ ВЕРЬТЕ – ПРОВЕРЬТЕ!</a:t>
            </a:r>
            <a:endParaRPr lang="en-US" sz="44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8338ACB-E3F1-41D5-A470-EE300358965B}"/>
              </a:ext>
            </a:extLst>
          </p:cNvPr>
          <p:cNvSpPr txBox="1">
            <a:spLocks/>
          </p:cNvSpPr>
          <p:nvPr/>
        </p:nvSpPr>
        <p:spPr>
          <a:xfrm>
            <a:off x="1675740" y="1744394"/>
            <a:ext cx="8840517" cy="43397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Идёт бычок, качается,</a:t>
            </a:r>
          </a:p>
          <a:p>
            <a:pPr algn="ctr">
              <a:lnSpc>
                <a:spcPct val="150000"/>
              </a:lnSpc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Вздыхает на ходу:</a:t>
            </a:r>
          </a:p>
          <a:p>
            <a:pPr algn="ctr">
              <a:lnSpc>
                <a:spcPct val="150000"/>
              </a:lnSpc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«Ох, доска кончается…</a:t>
            </a:r>
          </a:p>
          <a:p>
            <a:pPr algn="ctr">
              <a:lnSpc>
                <a:spcPct val="150000"/>
              </a:lnSpc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Сейчас я упаду!»</a:t>
            </a:r>
            <a:endParaRPr lang="en-US" sz="44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3285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F54D8FB-19A4-469C-BFC5-13AD9C9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070" y="3168589"/>
            <a:ext cx="5411371" cy="2405883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Почему же мы 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36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не всегда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 его таким слышим?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F50C3E-4D67-478B-8BFF-5332FE9D1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49856"/>
            <a:ext cx="5626930" cy="40433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6854A5A-2C28-4B6B-9944-80A4EBCEB696}"/>
              </a:ext>
            </a:extLst>
          </p:cNvPr>
          <p:cNvSpPr txBox="1">
            <a:spLocks/>
          </p:cNvSpPr>
          <p:nvPr/>
        </p:nvSpPr>
        <p:spPr>
          <a:xfrm>
            <a:off x="286044" y="316213"/>
            <a:ext cx="11619912" cy="16113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У КАЖДОГО ЧЕЛОВЕКА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ОТ ПРИРОДЫ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КРАСИВЫЙ, ПРИЯТНЫЙ ГОЛОС!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2095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1165274" y="1871003"/>
            <a:ext cx="9861452" cy="3956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Мы «изнутри» слышим себя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не так, </a:t>
            </a:r>
            <a:b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как слышат нас люди «снаружи».</a:t>
            </a:r>
          </a:p>
          <a:p>
            <a:pPr algn="ctr">
              <a:lnSpc>
                <a:spcPct val="130000"/>
              </a:lnSpc>
            </a:pP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Ваш ИСТИННЫЙ голос </a:t>
            </a:r>
            <a:b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– тот, который Вы слышите </a:t>
            </a: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 записи.</a:t>
            </a:r>
            <a:endParaRPr lang="en-US" sz="24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5CA2D60-0515-4B6D-A28B-335237191DA1}"/>
              </a:ext>
            </a:extLst>
          </p:cNvPr>
          <p:cNvSpPr txBox="1">
            <a:spLocks/>
          </p:cNvSpPr>
          <p:nvPr/>
        </p:nvSpPr>
        <p:spPr bwMode="gray">
          <a:xfrm>
            <a:off x="1766667" y="429226"/>
            <a:ext cx="8658665" cy="14417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ОСОБЕННОСТИ ФИЗИОЛОГИИ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0587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E2356C-DEA9-4E4A-9020-21555B5618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" t="6837" r="44059" b="32344"/>
          <a:stretch/>
        </p:blipFill>
        <p:spPr>
          <a:xfrm>
            <a:off x="7584567" y="341661"/>
            <a:ext cx="4161956" cy="25359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DB2380A1-EB9C-4A08-8EBF-D16BD5EF4662}"/>
              </a:ext>
            </a:extLst>
          </p:cNvPr>
          <p:cNvSpPr txBox="1">
            <a:spLocks/>
          </p:cNvSpPr>
          <p:nvPr/>
        </p:nvSpPr>
        <p:spPr bwMode="gray">
          <a:xfrm>
            <a:off x="914401" y="423874"/>
            <a:ext cx="6119446" cy="1786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Когда мы слушаем себя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в записи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– работает только СЛУХ.</a:t>
            </a:r>
            <a:endParaRPr lang="en-US" sz="24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8B62CC35-A4AD-47C0-9C9C-E0CF3790F257}"/>
              </a:ext>
            </a:extLst>
          </p:cNvPr>
          <p:cNvSpPr txBox="1">
            <a:spLocks/>
          </p:cNvSpPr>
          <p:nvPr/>
        </p:nvSpPr>
        <p:spPr bwMode="gray">
          <a:xfrm>
            <a:off x="4158761" y="3403591"/>
            <a:ext cx="7770642" cy="3182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Когда мы говорим – то воспринимаем себя через СЛУХ </a:t>
            </a: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снаружи, и изнутри: </a:t>
            </a:r>
          </a:p>
          <a:p>
            <a:pPr algn="ctr">
              <a:lnSpc>
                <a:spcPct val="130000"/>
              </a:lnSpc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вибрация голоса по тканям распространяется и до ушей.</a:t>
            </a:r>
          </a:p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Создаётся эффект </a:t>
            </a: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/>
            </a:r>
            <a:b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«двойной звуковой дорожки».</a:t>
            </a:r>
            <a:endParaRPr lang="en-US" sz="24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7CE48CA-6002-4120-AC1C-DFFA4ACF4D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7" r="7576" b="32345"/>
          <a:stretch/>
        </p:blipFill>
        <p:spPr>
          <a:xfrm>
            <a:off x="423204" y="3961884"/>
            <a:ext cx="2412608" cy="2526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D73E62-AE8F-4B53-B021-7FB80DD25C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9" t="5672" r="58029" b="32345"/>
          <a:stretch/>
        </p:blipFill>
        <p:spPr>
          <a:xfrm>
            <a:off x="2409678" y="2804736"/>
            <a:ext cx="1749083" cy="2314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22187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290732" y="712762"/>
            <a:ext cx="11425310" cy="3324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ЗВУЧАНИЕ ГОЛОСА – ЭТО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УСЛОВНЫЙ РЕФЛЕКС,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СФОРМИРОВАННЫЙ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В ГЛУБОКОМ ДЕТСТВЕ!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CF37F9E4-3AD8-4997-B8A6-72A70815E865}"/>
              </a:ext>
            </a:extLst>
          </p:cNvPr>
          <p:cNvSpPr txBox="1">
            <a:spLocks/>
          </p:cNvSpPr>
          <p:nvPr/>
        </p:nvSpPr>
        <p:spPr bwMode="gray">
          <a:xfrm>
            <a:off x="475957" y="4642338"/>
            <a:ext cx="11240085" cy="1502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И за это время могли возникнуть ИСКАЖЕНИЯ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как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психологические,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так и </a:t>
            </a: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технические,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 телесные.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645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F54D8FB-19A4-469C-BFC5-13AD9C9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550" y="1877334"/>
            <a:ext cx="5263662" cy="40915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Можно (и нужно)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НАУЧИТЬСЯ УПРАВЛЯТЬ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как голосом, так и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эмоциональным состоянием!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55EA329-D3A9-4532-B386-D11CE85757CF}"/>
              </a:ext>
            </a:extLst>
          </p:cNvPr>
          <p:cNvSpPr txBox="1">
            <a:spLocks/>
          </p:cNvSpPr>
          <p:nvPr/>
        </p:nvSpPr>
        <p:spPr>
          <a:xfrm>
            <a:off x="696350" y="290441"/>
            <a:ext cx="10789920" cy="9053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ХОРОШАЯ НОВОСТЬ:</a:t>
            </a:r>
            <a:endParaRPr lang="en-US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E6DE4687-4CFD-401B-B8EF-93ED57148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28" y="1745852"/>
            <a:ext cx="5806058" cy="4354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7114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F54D8FB-19A4-469C-BFC5-13AD9C9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316" y="1925031"/>
            <a:ext cx="7913368" cy="300793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ЧТО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 ТАКОЕ ГОЛОС</a:t>
            </a:r>
            <a:b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И </a:t>
            </a:r>
            <a:b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ГДЕ ОН </a:t>
            </a:r>
            <a:r>
              <a:rPr lang="ru-RU" sz="4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РОЖДАЕТСЯ?</a:t>
            </a:r>
            <a:endParaRPr lang="en-US" sz="48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563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F54D8FB-19A4-469C-BFC5-13AD9C9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37" y="1190478"/>
            <a:ext cx="10874326" cy="4477043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ЗВУЧАНИЕ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ГОЛОСА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ОБЕСПЕЧИВАЕТ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СЛАЖЕННАЯ РАБОТА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БОЛЬШОГО КОЛИЧЕСТВА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ОРГАНОВ и МЫШЦ</a:t>
            </a:r>
            <a:endParaRPr lang="en-US" b="1" u="sng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4523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Строение голосового аппарата человека">
            <a:hlinkClick r:id="" action="ppaction://media"/>
            <a:extLst>
              <a:ext uri="{FF2B5EF4-FFF2-40B4-BE49-F238E27FC236}">
                <a16:creationId xmlns:a16="http://schemas.microsoft.com/office/drawing/2014/main" id="{509B38A8-5058-4AA2-8FE4-9A5184858E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2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8788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D064A-AAD4-47E4-ADB1-7467EDA9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224" y="4012808"/>
            <a:ext cx="9569551" cy="2546253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ПОМОГАЮ </a:t>
            </a:r>
            <a:r>
              <a:rPr lang="ru-RU" sz="2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УВЕРЕННО, СВОБОДНО, ЯРКО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ЗАЯВИТЬ О СЕБЕ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В ПРОФЕССИИ И В ЖИЗНИ!</a:t>
            </a:r>
            <a:endParaRPr lang="en-US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B6EE89-337C-4866-B9CA-F30CC5470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125" y="288614"/>
            <a:ext cx="8881748" cy="4997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8170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727EE7D7-7622-4011-8ABF-4AA6EE5FE8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5244" y="239152"/>
            <a:ext cx="7501511" cy="5124372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67A16A6-F767-4236-8857-1EA59A579ED3}"/>
              </a:ext>
            </a:extLst>
          </p:cNvPr>
          <p:cNvSpPr txBox="1">
            <a:spLocks/>
          </p:cNvSpPr>
          <p:nvPr/>
        </p:nvSpPr>
        <p:spPr bwMode="gray">
          <a:xfrm>
            <a:off x="447821" y="5363524"/>
            <a:ext cx="11296356" cy="1319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ГЛУБОКОЕ </a:t>
            </a:r>
            <a:r>
              <a:rPr lang="ru-RU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ДЫХАНИЕ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, в котором участвуют </a:t>
            </a:r>
          </a:p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ДИАФРАГМА и МЕЖРЁБЕРНЫЕ МЫШЦЫ</a:t>
            </a:r>
            <a:endParaRPr lang="en-US" sz="28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95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_2023-05-04_11-43-29">
            <a:hlinkClick r:id="" action="ppaction://media"/>
            <a:extLst>
              <a:ext uri="{FF2B5EF4-FFF2-40B4-BE49-F238E27FC236}">
                <a16:creationId xmlns:a16="http://schemas.microsoft.com/office/drawing/2014/main" id="{7EF0F527-EDFB-4332-9332-862D6B611E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0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85A8FA9-A7DD-4426-A41A-ABACD972038A}"/>
              </a:ext>
            </a:extLst>
          </p:cNvPr>
          <p:cNvSpPr txBox="1">
            <a:spLocks/>
          </p:cNvSpPr>
          <p:nvPr/>
        </p:nvSpPr>
        <p:spPr bwMode="gray">
          <a:xfrm>
            <a:off x="4316479" y="307742"/>
            <a:ext cx="7512147" cy="6112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ГОЛОСОВЫЕ СВЯЗКИ (СКЛАДКИ) </a:t>
            </a:r>
          </a:p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– очень хрупкий и нежный, </a:t>
            </a:r>
            <a:r>
              <a:rPr lang="ru-RU" sz="2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гормонозависимый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 орган.</a:t>
            </a:r>
            <a:endParaRPr lang="ru-RU" sz="28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Их необходимо </a:t>
            </a:r>
            <a:r>
              <a:rPr lang="ru-RU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беречь!</a:t>
            </a:r>
          </a:p>
          <a:p>
            <a:pPr algn="ctr">
              <a:lnSpc>
                <a:spcPct val="130000"/>
              </a:lnSpc>
            </a:pP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anose="020B050302020402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Во избежание болезней и потери голоса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важно соблюдать 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правильную технику звучания, 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2800" b="1" u="sng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гигиену голоса</a:t>
            </a:r>
            <a:r>
              <a:rPr lang="ru-RU" sz="2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а также </a:t>
            </a:r>
            <a:r>
              <a:rPr lang="ru-RU" sz="2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режим труда и отдыха.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03A026-355F-4325-AB53-8E6836619D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83" b="99405" l="1071" r="95000">
                        <a14:foregroundMark x1="45251" y1="938" x2="39090" y2="1229"/>
                        <a14:foregroundMark x1="33894" y1="2018" x2="19643" y2="6944"/>
                        <a14:foregroundMark x1="19643" y1="6944" x2="7143" y2="20437"/>
                        <a14:foregroundMark x1="7143" y1="20437" x2="9643" y2="38095"/>
                        <a14:foregroundMark x1="9643" y1="38095" x2="26071" y2="51786"/>
                        <a14:foregroundMark x1="26071" y1="51786" x2="38571" y2="53968"/>
                        <a14:foregroundMark x1="38571" y1="53968" x2="56429" y2="53373"/>
                        <a14:foregroundMark x1="56429" y1="53373" x2="81429" y2="44643"/>
                        <a14:foregroundMark x1="81429" y1="44643" x2="93234" y2="33207"/>
                        <a14:foregroundMark x1="94606" y1="27183" x2="94507" y2="26661"/>
                        <a14:foregroundMark x1="93372" y1="23116" x2="76071" y2="7738"/>
                        <a14:foregroundMark x1="76071" y1="7738" x2="52239" y2="2986"/>
                        <a14:foregroundMark x1="10714" y1="63492" x2="6071" y2="78571"/>
                        <a14:foregroundMark x1="6071" y1="78571" x2="8939" y2="84508"/>
                        <a14:foregroundMark x1="12678" y1="87832" x2="23214" y2="92262"/>
                        <a14:foregroundMark x1="32652" y1="93751" x2="52143" y2="96825"/>
                        <a14:foregroundMark x1="23214" y1="92262" x2="27068" y2="92870"/>
                        <a14:foregroundMark x1="67232" y1="95261" x2="78929" y2="94048"/>
                        <a14:foregroundMark x1="52143" y1="96825" x2="67046" y2="95280"/>
                        <a14:foregroundMark x1="89413" y1="89679" x2="90282" y2="89317"/>
                        <a14:foregroundMark x1="78929" y1="94048" x2="82565" y2="92533"/>
                        <a14:foregroundMark x1="91920" y1="88403" x2="99286" y2="72619"/>
                        <a14:foregroundMark x1="99286" y1="72619" x2="95000" y2="64286"/>
                        <a14:foregroundMark x1="95000" y1="64286" x2="93929" y2="63492"/>
                        <a14:foregroundMark x1="29804" y1="95848" x2="53571" y2="98611"/>
                        <a14:foregroundMark x1="65794" y1="97979" x2="67766" y2="97877"/>
                        <a14:foregroundMark x1="53571" y1="98611" x2="58130" y2="98375"/>
                        <a14:foregroundMark x1="71282" y1="97180" x2="80895" y2="94579"/>
                        <a14:foregroundMark x1="36071" y1="97619" x2="59248" y2="99228"/>
                        <a14:foregroundMark x1="4286" y1="19048" x2="1240" y2="24405"/>
                        <a14:backgroundMark x1="3929" y1="37302" x2="0" y2="32341"/>
                        <a14:backgroundMark x1="714" y1="24405" x2="714" y2="33532"/>
                        <a14:backgroundMark x1="96429" y1="27778" x2="95357" y2="33333"/>
                        <a14:backgroundMark x1="33929" y1="1984" x2="38929" y2="1389"/>
                        <a14:backgroundMark x1="50000" y1="595" x2="54643" y2="1190"/>
                        <a14:backgroundMark x1="95000" y1="23016" x2="95714" y2="26587"/>
                        <a14:backgroundMark x1="96071" y1="27183" x2="96071" y2="29167"/>
                        <a14:backgroundMark x1="80357" y1="95238" x2="87143" y2="92460"/>
                        <a14:backgroundMark x1="93214" y1="88889" x2="91786" y2="89881"/>
                        <a14:backgroundMark x1="71786" y1="98810" x2="69643" y2="98214"/>
                        <a14:backgroundMark x1="66429" y1="99206" x2="69643" y2="98810"/>
                        <a14:backgroundMark x1="26071" y1="96627" x2="21786" y2="94444"/>
                        <a14:backgroundMark x1="25000" y1="95635" x2="29286" y2="96230"/>
                        <a14:backgroundMark x1="8214" y1="84722" x2="11786" y2="88095"/>
                        <a14:backgroundMark x1="67143" y1="99008" x2="60000" y2="99802"/>
                        <a14:backgroundMark x1="22857" y1="95040" x2="25714" y2="96230"/>
                        <a14:backgroundMark x1="45000" y1="1190" x2="50714" y2="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82" t="12454" r="20412" b="15096"/>
          <a:stretch/>
        </p:blipFill>
        <p:spPr>
          <a:xfrm>
            <a:off x="801858" y="307742"/>
            <a:ext cx="3317591" cy="6233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3CCBA2DC-8E0D-415B-8A32-15B0DAD12D54}"/>
              </a:ext>
            </a:extLst>
          </p:cNvPr>
          <p:cNvSpPr/>
          <p:nvPr/>
        </p:nvSpPr>
        <p:spPr>
          <a:xfrm>
            <a:off x="1505244" y="1237957"/>
            <a:ext cx="815925" cy="7737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9927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447821" y="377806"/>
            <a:ext cx="11296356" cy="1352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ЧТО ДЕЛАТЬ, ЕСЛИ ПРОПАЛ ГОЛОС?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A73A8B9D-040E-4994-8DB7-C31FB409E435}"/>
              </a:ext>
            </a:extLst>
          </p:cNvPr>
          <p:cNvSpPr txBox="1">
            <a:spLocks/>
          </p:cNvSpPr>
          <p:nvPr/>
        </p:nvSpPr>
        <p:spPr>
          <a:xfrm>
            <a:off x="309489" y="1730326"/>
            <a:ext cx="11434688" cy="4490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Соблюдать голосовой ПОКОЙ: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не кричать, не шептать</a:t>
            </a:r>
          </a:p>
          <a:p>
            <a:pPr marL="514350" indent="-51435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Обеспечить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обильное, тёплое питьё 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и </a:t>
            </a:r>
            <a:r>
              <a:rPr lang="ru-RU" sz="3200" b="1" i="1" dirty="0">
                <a:solidFill>
                  <a:schemeClr val="bg1"/>
                </a:solidFill>
                <a:latin typeface="Corbel" panose="020B0503020204020204" pitchFamily="34" charset="0"/>
              </a:rPr>
              <a:t>увлажнение воздуха</a:t>
            </a:r>
          </a:p>
          <a:p>
            <a:pPr marL="514350" indent="-51435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Исключить </a:t>
            </a: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раздражающую горло еду 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(острое, цитрусы, кофе), </a:t>
            </a:r>
            <a:b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а также </a:t>
            </a:r>
            <a:r>
              <a:rPr lang="ru-RU" sz="3200" b="1" i="1" dirty="0">
                <a:solidFill>
                  <a:schemeClr val="bg1"/>
                </a:solidFill>
                <a:latin typeface="Corbel" panose="020B0503020204020204" pitchFamily="34" charset="0"/>
              </a:rPr>
              <a:t>алкоголь и курение 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(в т. ч. кальян и вейп)</a:t>
            </a:r>
          </a:p>
          <a:p>
            <a:pPr marL="514350" indent="-51435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Если симптомы </a:t>
            </a:r>
            <a:r>
              <a:rPr lang="ru-RU" sz="3200" b="1" u="sng" dirty="0">
                <a:solidFill>
                  <a:schemeClr val="bg1"/>
                </a:solidFill>
                <a:latin typeface="Corbel" panose="020B0503020204020204" pitchFamily="34" charset="0"/>
              </a:rPr>
              <a:t>не проходят более 2-х дней</a:t>
            </a:r>
            <a: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  <a:t> – </a:t>
            </a:r>
            <a:br>
              <a:rPr lang="ru-RU" sz="3200" b="1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ru-RU" sz="3200" b="1" dirty="0">
                <a:solidFill>
                  <a:srgbClr val="CEB032"/>
                </a:solidFill>
                <a:latin typeface="Corbel" panose="020B0503020204020204" pitchFamily="34" charset="0"/>
              </a:rPr>
              <a:t>обратиться к врачу-ФОНИАТРУ</a:t>
            </a:r>
          </a:p>
        </p:txBody>
      </p:sp>
    </p:spTree>
    <p:extLst>
      <p:ext uri="{BB962C8B-B14F-4D97-AF65-F5344CB8AC3E}">
        <p14:creationId xmlns:p14="http://schemas.microsoft.com/office/powerpoint/2010/main" val="36461184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85A8FA9-A7DD-4426-A41A-ABACD972038A}"/>
              </a:ext>
            </a:extLst>
          </p:cNvPr>
          <p:cNvSpPr txBox="1">
            <a:spLocks/>
          </p:cNvSpPr>
          <p:nvPr/>
        </p:nvSpPr>
        <p:spPr bwMode="gray">
          <a:xfrm>
            <a:off x="201634" y="5332461"/>
            <a:ext cx="11788727" cy="12090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Активная работа </a:t>
            </a:r>
            <a:r>
              <a:rPr lang="ru-RU" sz="2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АРТИКУЛЯЦИОННОГО АППАРАТА:</a:t>
            </a:r>
          </a:p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губы, язык, </a:t>
            </a:r>
            <a:r>
              <a:rPr lang="ru-RU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нижняя челюсть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  <a:ea typeface="Calibri" panose="020F0502020204030204" pitchFamily="34" charset="0"/>
              </a:rPr>
              <a:t>, щёки, мягкое нёбо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F35C3F-BEE6-42C9-BF82-9743DFD3AD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5" t="25897" r="19616"/>
          <a:stretch/>
        </p:blipFill>
        <p:spPr>
          <a:xfrm>
            <a:off x="2606274" y="395501"/>
            <a:ext cx="6979446" cy="4867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55258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4790350" y="2413862"/>
            <a:ext cx="7401650" cy="2030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 СВОБОДНОМ ТЕЛЕ </a:t>
            </a:r>
          </a:p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– СВОБОДНЫЙ ЗВУК!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F6D4AD-3E3C-4390-B26C-C797C19A1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43" y="1216855"/>
            <a:ext cx="4407007" cy="4424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0771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417342" y="776066"/>
            <a:ext cx="5800576" cy="4424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ПЕРЕД ВЫСТУПЛЕНИЕМ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И ГОЛОСОВОЙ НАГРУЗКОЙ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ВСЕГДА НЕОБХОДИМО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</a:rPr>
              <a:t>РАЗМИНАТЬСЯ!</a:t>
            </a:r>
            <a:endParaRPr lang="en-US" sz="28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Crackazat_-_Coffee_Time_Original_Mix_Original_Mix_71975696">
            <a:hlinkClick r:id="" action="ppaction://media"/>
            <a:extLst>
              <a:ext uri="{FF2B5EF4-FFF2-40B4-BE49-F238E27FC236}">
                <a16:creationId xmlns:a16="http://schemas.microsoft.com/office/drawing/2014/main" id="{14B6E016-FA25-4105-B4FF-70505F258E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41569" y="5552050"/>
            <a:ext cx="609600" cy="609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B52A75-A153-47C7-899E-AAFD66AFD9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961" y="696350"/>
            <a:ext cx="5090816" cy="4583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933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3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447821" y="391874"/>
            <a:ext cx="11296356" cy="1352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5 ПРИЧИН РАБОТАТЬ С ГОЛОСОМ:</a:t>
            </a:r>
            <a:endParaRPr lang="en-US" sz="3200" b="1" dirty="0">
              <a:solidFill>
                <a:srgbClr val="CEB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A73A8B9D-040E-4994-8DB7-C31FB409E435}"/>
              </a:ext>
            </a:extLst>
          </p:cNvPr>
          <p:cNvSpPr txBox="1">
            <a:spLocks/>
          </p:cNvSpPr>
          <p:nvPr/>
        </p:nvSpPr>
        <p:spPr>
          <a:xfrm>
            <a:off x="2191410" y="1744394"/>
            <a:ext cx="7809177" cy="4321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ru-RU" sz="3600" b="1" dirty="0">
                <a:solidFill>
                  <a:schemeClr val="bg1"/>
                </a:solidFill>
                <a:latin typeface="Corbel" panose="020B0503020204020204" pitchFamily="34" charset="0"/>
              </a:rPr>
              <a:t>  УПРАВЛЕНИЕ ВПЕЧАТЛЕНИЕМ 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CEB032"/>
                </a:solidFill>
                <a:latin typeface="Corbel" panose="020B0503020204020204" pitchFamily="34" charset="0"/>
              </a:rPr>
              <a:t>БЫТЬ УМЕСТНЫМ 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ru-RU" sz="3600" b="1" dirty="0">
                <a:solidFill>
                  <a:schemeClr val="bg1"/>
                </a:solidFill>
                <a:latin typeface="Corbel" panose="020B0503020204020204" pitchFamily="34" charset="0"/>
              </a:rPr>
              <a:t>ТОЧНО ПЕРЕДАВАТЬ СМЫСЛЫ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CEB032"/>
                </a:solidFill>
                <a:latin typeface="Corbel" panose="020B0503020204020204" pitchFamily="34" charset="0"/>
              </a:rPr>
              <a:t>ЗДОРОВЬЕ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ru-RU" sz="3600" b="1" dirty="0">
                <a:solidFill>
                  <a:schemeClr val="bg1"/>
                </a:solidFill>
                <a:latin typeface="Corbel" panose="020B0503020204020204" pitchFamily="34" charset="0"/>
              </a:rPr>
              <a:t>КОМФОРТ И УВЕРЕННОСТЬ </a:t>
            </a:r>
            <a:endParaRPr lang="ru-RU" sz="3200" b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9061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73" y="2149881"/>
            <a:ext cx="10775853" cy="255823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КАКИЕ У ВАС ОСТАЛИСЬ </a:t>
            </a:r>
            <a:r>
              <a:rPr lang="ru-RU" sz="4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ВОПРОСЫ?</a:t>
            </a:r>
            <a:endParaRPr lang="ru-RU" sz="4800" dirty="0">
              <a:solidFill>
                <a:srgbClr val="CEB032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6485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4D5F98-FE07-4D31-A100-A5F766ED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27" y="1928413"/>
            <a:ext cx="11127545" cy="300117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chemeClr val="bg1"/>
                </a:solidFill>
                <a:latin typeface="Georgia" panose="02040502050405020303" pitchFamily="18" charset="0"/>
              </a:rPr>
              <a:t>ПОДЕЛИТЕСЬ ВПЕЧАТЛЕНИЯМИ:</a:t>
            </a:r>
            <a:br>
              <a:rPr lang="ru-RU" sz="36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3600" b="1" dirty="0">
                <a:solidFill>
                  <a:schemeClr val="bg1"/>
                </a:solidFill>
                <a:latin typeface="Georgia" panose="02040502050405020303" pitchFamily="18" charset="0"/>
              </a:rPr>
              <a:t>ЧТО</a:t>
            </a:r>
            <a:r>
              <a:rPr lang="ru-RU" sz="3600" b="1" dirty="0">
                <a:solidFill>
                  <a:srgbClr val="CEB032"/>
                </a:solidFill>
                <a:latin typeface="Georgia" panose="02040502050405020303" pitchFamily="18" charset="0"/>
              </a:rPr>
              <a:t> </a:t>
            </a:r>
            <a:r>
              <a:rPr lang="ru-RU" sz="3600" b="1" dirty="0">
                <a:solidFill>
                  <a:schemeClr val="bg1"/>
                </a:solidFill>
                <a:latin typeface="Georgia" panose="02040502050405020303" pitchFamily="18" charset="0"/>
              </a:rPr>
              <a:t>СЕГОДНЯ ДЛЯ ВАС БЫЛО </a:t>
            </a:r>
            <a:br>
              <a:rPr lang="ru-RU" sz="36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3600" b="1" dirty="0">
                <a:solidFill>
                  <a:srgbClr val="CEB032"/>
                </a:solidFill>
                <a:latin typeface="Georgia" panose="02040502050405020303" pitchFamily="18" charset="0"/>
              </a:rPr>
              <a:t>САМОЕ ЦЕННОЕ?</a:t>
            </a:r>
          </a:p>
        </p:txBody>
      </p:sp>
    </p:spTree>
    <p:extLst>
      <p:ext uri="{BB962C8B-B14F-4D97-AF65-F5344CB8AC3E}">
        <p14:creationId xmlns:p14="http://schemas.microsoft.com/office/powerpoint/2010/main" val="1343141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576548" y="2301489"/>
            <a:ext cx="11038904" cy="22550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ПОЧЕМУ ЭТО </a:t>
            </a:r>
            <a:r>
              <a:rPr lang="ru-RU" sz="40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ВАЖНО?</a:t>
            </a:r>
          </a:p>
        </p:txBody>
      </p:sp>
    </p:spTree>
    <p:extLst>
      <p:ext uri="{BB962C8B-B14F-4D97-AF65-F5344CB8AC3E}">
        <p14:creationId xmlns:p14="http://schemas.microsoft.com/office/powerpoint/2010/main" val="1597168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D064A-AAD4-47E4-ADB1-7467EDA9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6829" y="2901049"/>
            <a:ext cx="7027853" cy="356456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30000"/>
              </a:lnSpc>
            </a:pPr>
            <a:r>
              <a:rPr lang="ru-RU" sz="28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ЕКАТЕРИНА ПЕТЕЕВА</a:t>
            </a:r>
            <a:r>
              <a:rPr lang="ru-RU" sz="2800" dirty="0">
                <a:latin typeface="Georgia" panose="02040502050405020303" pitchFamily="18" charset="0"/>
              </a:rPr>
              <a:t/>
            </a:r>
            <a:br>
              <a:rPr lang="ru-RU" sz="2800" dirty="0">
                <a:latin typeface="Georgia" panose="02040502050405020303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ТЕЛЕСНО-ГОЛОСОВОЙ ТЕРАПЕВТ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РЕЖИССЁР, ВЕДУЩАЯ, ПРЕПОДАВАТЕЛЬ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+7 931 003 97 87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ВК, ТЕЛЕГРАМ </a:t>
            </a:r>
            <a:r>
              <a:rPr lang="en-US" sz="3600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@kate_peteeva</a:t>
            </a:r>
            <a:endParaRPr lang="en-US" sz="3600" b="1" i="0" kern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777A2767-29BB-4117-A9BB-DAF8605E2A37}"/>
              </a:ext>
            </a:extLst>
          </p:cNvPr>
          <p:cNvGrpSpPr/>
          <p:nvPr/>
        </p:nvGrpSpPr>
        <p:grpSpPr>
          <a:xfrm>
            <a:off x="614968" y="2321169"/>
            <a:ext cx="4340246" cy="4316763"/>
            <a:chOff x="144832" y="24841"/>
            <a:chExt cx="2228850" cy="2207743"/>
          </a:xfrm>
        </p:grpSpPr>
        <p:pic>
          <p:nvPicPr>
            <p:cNvPr id="14" name="Рисунок 13" descr="C:\Users\Samsung\Desktop\snapedit_1702071279527.png">
              <a:extLst>
                <a:ext uri="{FF2B5EF4-FFF2-40B4-BE49-F238E27FC236}">
                  <a16:creationId xmlns:a16="http://schemas.microsoft.com/office/drawing/2014/main" id="{93F54273-8B0C-4541-B16C-A875AD5B91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47"/>
            <a:stretch/>
          </p:blipFill>
          <p:spPr bwMode="auto">
            <a:xfrm>
              <a:off x="144832" y="24841"/>
              <a:ext cx="2228850" cy="220774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id="{3712F14A-EB5E-4FEE-85A3-91FEF3DFD83C}"/>
                </a:ext>
              </a:extLst>
            </p:cNvPr>
            <p:cNvSpPr/>
            <p:nvPr/>
          </p:nvSpPr>
          <p:spPr>
            <a:xfrm>
              <a:off x="221032" y="125725"/>
              <a:ext cx="2076450" cy="2047875"/>
            </a:xfrm>
            <a:prstGeom prst="ellipse">
              <a:avLst/>
            </a:prstGeom>
            <a:noFill/>
            <a:ln w="28575">
              <a:solidFill>
                <a:srgbClr val="CEB0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30D13C64-C21D-40EF-BF80-3502F740400C}"/>
              </a:ext>
            </a:extLst>
          </p:cNvPr>
          <p:cNvSpPr txBox="1">
            <a:spLocks/>
          </p:cNvSpPr>
          <p:nvPr/>
        </p:nvSpPr>
        <p:spPr>
          <a:xfrm>
            <a:off x="168813" y="216652"/>
            <a:ext cx="8346831" cy="1913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rgbClr val="CEB032"/>
                </a:solidFill>
                <a:latin typeface="Georgia" panose="02040502050405020303" pitchFamily="18" charset="0"/>
              </a:rPr>
              <a:t>Авторская аудионастройка </a:t>
            </a:r>
            <a:br>
              <a:rPr lang="ru-RU" sz="3200" b="1" dirty="0">
                <a:solidFill>
                  <a:srgbClr val="CEB032"/>
                </a:solidFill>
                <a:latin typeface="Georgia" panose="02040502050405020303" pitchFamily="18" charset="0"/>
              </a:rPr>
            </a:br>
            <a:r>
              <a:rPr lang="ru-RU" sz="3200" b="1" dirty="0">
                <a:solidFill>
                  <a:srgbClr val="CEB032"/>
                </a:solidFill>
                <a:latin typeface="Georgia" panose="02040502050405020303" pitchFamily="18" charset="0"/>
              </a:rPr>
              <a:t>«ПОРА НА СЦЕНУ!» </a:t>
            </a:r>
            <a:r>
              <a:rPr lang="ru-RU" sz="3200" b="1" dirty="0">
                <a:latin typeface="Georgia" panose="02040502050405020303" pitchFamily="18" charset="0"/>
              </a:rPr>
              <a:t>в подарок </a:t>
            </a:r>
          </a:p>
        </p:txBody>
      </p:sp>
      <p:pic>
        <p:nvPicPr>
          <p:cNvPr id="9" name="Picture 2" descr="http://qrcoder.ru/code/?https%3A%2F%2Fdisk.yandex.ru%2Fd%2FAZ5yUk0bEVr0ng&amp;4&amp;0">
            <a:extLst>
              <a:ext uri="{FF2B5EF4-FFF2-40B4-BE49-F238E27FC236}">
                <a16:creationId xmlns:a16="http://schemas.microsoft.com/office/drawing/2014/main" id="{C6057851-BE5C-41CA-B99E-B80BAC0A2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306" y="358109"/>
            <a:ext cx="2956610" cy="2956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D67FF921-238E-456F-831F-AE1DC040EA46}"/>
              </a:ext>
            </a:extLst>
          </p:cNvPr>
          <p:cNvSpPr/>
          <p:nvPr/>
        </p:nvSpPr>
        <p:spPr>
          <a:xfrm>
            <a:off x="7879764" y="1505243"/>
            <a:ext cx="743731" cy="331171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257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A915D58-37A5-4AAC-B0D7-6A9BD55D7974}"/>
              </a:ext>
            </a:extLst>
          </p:cNvPr>
          <p:cNvSpPr txBox="1">
            <a:spLocks/>
          </p:cNvSpPr>
          <p:nvPr/>
        </p:nvSpPr>
        <p:spPr bwMode="gray">
          <a:xfrm>
            <a:off x="576548" y="220893"/>
            <a:ext cx="11038904" cy="19173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 наше время нужно представлять себя </a:t>
            </a:r>
          </a:p>
          <a:p>
            <a:pPr algn="ctr">
              <a:lnSpc>
                <a:spcPct val="13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ВЕЗДЕ: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724457" y="2378065"/>
            <a:ext cx="5144144" cy="3623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на работе, </a:t>
            </a:r>
          </a:p>
          <a:p>
            <a:pPr marL="571500" indent="-571500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на обучении, </a:t>
            </a:r>
          </a:p>
          <a:p>
            <a:pPr marL="571500" indent="-571500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 компании друзей, </a:t>
            </a:r>
          </a:p>
          <a:p>
            <a:pPr marL="571500" indent="-571500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 соцсетях, </a:t>
            </a:r>
          </a:p>
          <a:p>
            <a:pPr marL="571500" indent="-571500" 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в личной жизни…  </a:t>
            </a:r>
          </a:p>
        </p:txBody>
      </p:sp>
      <p:pic>
        <p:nvPicPr>
          <p:cNvPr id="4104" name="Picture 8" descr="Picture background">
            <a:extLst>
              <a:ext uri="{FF2B5EF4-FFF2-40B4-BE49-F238E27FC236}">
                <a16:creationId xmlns:a16="http://schemas.microsoft.com/office/drawing/2014/main" id="{884B4FF3-2A28-4CDF-9477-74A8C6FD49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1" r="4133"/>
          <a:stretch/>
        </p:blipFill>
        <p:spPr bwMode="auto">
          <a:xfrm>
            <a:off x="6211382" y="2378065"/>
            <a:ext cx="5256161" cy="37513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6625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872083" y="2238396"/>
            <a:ext cx="10447834" cy="238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УСПЕХ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В ЛЮБОМ ДЕЛЕ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ЗАВИСИТ ОТ ТОГО, КАК ВЫ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УМЕЕТЕ</a:t>
            </a:r>
            <a:r>
              <a:rPr lang="ru-RU" b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СЕБЯ ПРЕПОДНЕСТИ!</a:t>
            </a:r>
          </a:p>
        </p:txBody>
      </p:sp>
    </p:spTree>
    <p:extLst>
      <p:ext uri="{BB962C8B-B14F-4D97-AF65-F5344CB8AC3E}">
        <p14:creationId xmlns:p14="http://schemas.microsoft.com/office/powerpoint/2010/main" val="18489933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EF2125-7006-4A64-8E82-F59760D6B551}"/>
              </a:ext>
            </a:extLst>
          </p:cNvPr>
          <p:cNvSpPr txBox="1">
            <a:spLocks/>
          </p:cNvSpPr>
          <p:nvPr/>
        </p:nvSpPr>
        <p:spPr bwMode="gray">
          <a:xfrm>
            <a:off x="5401994" y="1572233"/>
            <a:ext cx="6213458" cy="3713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«Встречают по одёжке»,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но потом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нужно начать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</a:br>
            <a:r>
              <a:rPr lang="ru-RU" b="1" i="1" dirty="0">
                <a:solidFill>
                  <a:srgbClr val="CEB0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ГОВОРИТЬ…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936464-C4B6-485D-AACE-4E2E278996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2" r="10086" b="23692"/>
          <a:stretch/>
        </p:blipFill>
        <p:spPr>
          <a:xfrm>
            <a:off x="712535" y="1307544"/>
            <a:ext cx="4150197" cy="4242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31784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7253</TotalTime>
  <Words>763</Words>
  <Application>Microsoft Office PowerPoint</Application>
  <PresentationFormat>Широкоэкранный</PresentationFormat>
  <Paragraphs>191</Paragraphs>
  <Slides>60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7" baseType="lpstr">
      <vt:lpstr>Arial</vt:lpstr>
      <vt:lpstr>Calibri</vt:lpstr>
      <vt:lpstr>Calibri Light</vt:lpstr>
      <vt:lpstr>Corbel</vt:lpstr>
      <vt:lpstr>Georgia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ПОМОГАЮ УВЕРЕННО, СВОБОДНО, ЯРКО ЗАЯВИТЬ О СЕБЕ В ПРОФЕССИИ И В ЖИЗНИ!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Самовыражение позволяет нам испытывать удовлетворение и счастье! </vt:lpstr>
      <vt:lpstr>~ стандартное воспитание ~ нормы жизни ~ правила поведения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 это способ быстро, ёмко, интересно  рассказать о себе и вызвать симпатию,  запомниться аудитории,  потенциальным клиентам или заказчикам.  ЧЁТКО. ПОНЯТНО. ЛАКОНИЧНО.</vt:lpstr>
      <vt:lpstr>1. Какая ЦЕЛЬ? 2. Для какой АУДИТОРИИ? 3. С КАКОЙ СТОРОНЫ я хочу себя представить?   + примеры, кейсы, статистика, фото и др.</vt:lpstr>
      <vt:lpstr>Чем ВАШЕ предложение полезнее и ценнее? Что потенциальные партнёры могут получить только в контакте с вами?</vt:lpstr>
      <vt:lpstr>Глаголы совершенного вида: «достиг», «показал результаты»,  «увеличил» и другие  А также расшифровывайте термины!</vt:lpstr>
      <vt:lpstr>- Юмористический факт - Забавная история из жизни - Мемы  Лёгкий смех позволяет расслабиться  и лучше воспринимать информацию. ВАЖНО, чтобы юмор был УМЕСТНЫМ!</vt:lpstr>
      <vt:lpstr>Презентация PowerPoint</vt:lpstr>
      <vt:lpstr>Открытая поза  и ладони  – признак искренности  и веры в свои силы.</vt:lpstr>
      <vt:lpstr>«Язык — воплощение мысли. Чем богаче мысль, тем богаче речь. Любите ее, изучайте ее, развивайте ее! Боритесь за красоту языка, за правильность языка,  за присутствие языка, за богатство языка».   Максим Рыльский</vt:lpstr>
      <vt:lpstr>ЧАСТЫЕ ОШИБКИ – «ВНУТРЕННИЕ»:</vt:lpstr>
      <vt:lpstr>ЧАСТЫЕ ОШИБКИ – «ВНЕШНИЕ»:</vt:lpstr>
      <vt:lpstr>ОШИБКИ – ЭТО НОРМАЛЬНО!</vt:lpstr>
      <vt:lpstr>Презентация PowerPoint</vt:lpstr>
      <vt:lpstr>Презентация PowerPoint</vt:lpstr>
      <vt:lpstr>КАКИЕ У ВАС ОСТАЛИСЬ ВОПРОСЫ?</vt:lpstr>
      <vt:lpstr>ГОЛОС – ЭТО ЭНЕРГИЯ и ЭМОЦИИ</vt:lpstr>
      <vt:lpstr>Презентация PowerPoint</vt:lpstr>
      <vt:lpstr>Презентация PowerPoint</vt:lpstr>
      <vt:lpstr>НЕ ТАК ВАЖНО ЧТО ВЫ ГОВОРИТЕ,  ВАЖНЕЕ – КАК!</vt:lpstr>
      <vt:lpstr>НЕ ВЕРЬТЕ – ПРОВЕРЬТЕ!</vt:lpstr>
      <vt:lpstr>Почему же мы  не всегда его таким слышим?</vt:lpstr>
      <vt:lpstr>Презентация PowerPoint</vt:lpstr>
      <vt:lpstr>Презентация PowerPoint</vt:lpstr>
      <vt:lpstr>Презентация PowerPoint</vt:lpstr>
      <vt:lpstr>Можно (и нужно)  НАУЧИТЬСЯ УПРАВЛЯТЬ как голосом, так и  эмоциональным состоянием!</vt:lpstr>
      <vt:lpstr>ЧТО ТАКОЕ ГОЛОС И  ГДЕ ОН РОЖДАЕТСЯ?</vt:lpstr>
      <vt:lpstr>ЗВУЧАНИЕ ГОЛОСА ОБЕСПЕЧИВАЕТ СЛАЖЕННАЯ РАБОТА  БОЛЬШОГО КОЛИЧЕСТВА  ОРГАНОВ и МЫШЦ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У ВАС ОСТАЛИСЬ ВОПРОСЫ?</vt:lpstr>
      <vt:lpstr>ПОДЕЛИТЕСЬ ВПЕЧАТЛЕНИЯМИ: ЧТО СЕГОДНЯ ДЛЯ ВАС БЫЛО  САМОЕ ЦЕННОЕ?</vt:lpstr>
      <vt:lpstr>ЕКАТЕРИНА ПЕТЕЕВА ТЕЛЕСНО-ГОЛОСОВОЙ ТЕРАПЕВТ РЕЖИССЁР, ВЕДУЩАЯ, ПРЕПОДАВАТЕЛЬ +7 931 003 97 87 ВК, ТЕЛЕГРАМ @kate_peteeva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СЕКРЕТОВ  УВЕРЕННОСТИ И СЦЕНИЧЕСКОЙ СВОБОДЫ</dc:title>
  <dc:creator>Отдел СКР</dc:creator>
  <cp:lastModifiedBy>User</cp:lastModifiedBy>
  <cp:revision>178</cp:revision>
  <dcterms:created xsi:type="dcterms:W3CDTF">2020-11-13T12:34:59Z</dcterms:created>
  <dcterms:modified xsi:type="dcterms:W3CDTF">2025-02-24T08:59:38Z</dcterms:modified>
</cp:coreProperties>
</file>